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94" r:id="rId2"/>
    <p:sldId id="256" r:id="rId3"/>
    <p:sldId id="257" r:id="rId4"/>
    <p:sldId id="258" r:id="rId5"/>
    <p:sldId id="259" r:id="rId6"/>
    <p:sldId id="289" r:id="rId7"/>
    <p:sldId id="260" r:id="rId8"/>
    <p:sldId id="261" r:id="rId9"/>
    <p:sldId id="278" r:id="rId10"/>
    <p:sldId id="262" r:id="rId11"/>
    <p:sldId id="290" r:id="rId12"/>
    <p:sldId id="263" r:id="rId13"/>
    <p:sldId id="264" r:id="rId14"/>
    <p:sldId id="265" r:id="rId15"/>
    <p:sldId id="266" r:id="rId16"/>
    <p:sldId id="268" r:id="rId17"/>
    <p:sldId id="267" r:id="rId18"/>
    <p:sldId id="269" r:id="rId19"/>
    <p:sldId id="270" r:id="rId20"/>
    <p:sldId id="279" r:id="rId21"/>
    <p:sldId id="280" r:id="rId22"/>
    <p:sldId id="281" r:id="rId23"/>
    <p:sldId id="286" r:id="rId24"/>
    <p:sldId id="287" r:id="rId25"/>
    <p:sldId id="288" r:id="rId26"/>
    <p:sldId id="291" r:id="rId27"/>
    <p:sldId id="271" r:id="rId28"/>
    <p:sldId id="272" r:id="rId29"/>
    <p:sldId id="292" r:id="rId30"/>
    <p:sldId id="273" r:id="rId31"/>
    <p:sldId id="274" r:id="rId32"/>
    <p:sldId id="275" r:id="rId33"/>
    <p:sldId id="293" r:id="rId34"/>
    <p:sldId id="276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589882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906359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8856" y="3428999"/>
            <a:ext cx="4138550" cy="2268559"/>
          </a:xfrm>
        </p:spPr>
        <p:txBody>
          <a:bodyPr anchor="t">
            <a:normAutofit/>
          </a:bodyPr>
          <a:lstStyle>
            <a:lvl1pPr algn="r"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1292" y="2268787"/>
            <a:ext cx="3966114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24" name="TextBox 23"/>
          <p:cNvSpPr txBox="1"/>
          <p:nvPr/>
        </p:nvSpPr>
        <p:spPr>
          <a:xfrm>
            <a:off x="1641440" y="3262168"/>
            <a:ext cx="311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2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73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857" y="808057"/>
            <a:ext cx="5885350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0792" y="2049878"/>
            <a:ext cx="5723414" cy="40000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8460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 rot="5400000">
            <a:off x="7688343" y="480678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9317" y="805818"/>
            <a:ext cx="99488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4598" y="970410"/>
            <a:ext cx="4715441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767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666875-31CE-4AE6-BC94-1F33AA029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F8DA5A-0205-45BA-B9FD-845FE109D9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0596F0-B0AC-4F9A-BD05-5B8573F32C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38BDC5-5D31-4540-B503-DA568F72279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096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TextBox 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51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405" y="3199028"/>
            <a:ext cx="5967420" cy="1372971"/>
          </a:xfrm>
        </p:spPr>
        <p:txBody>
          <a:bodyPr anchor="t">
            <a:normAutofit/>
          </a:bodyPr>
          <a:lstStyle>
            <a:lvl1pPr algn="r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131" y="2272143"/>
            <a:ext cx="5803294" cy="926885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6" name="TextBox 15"/>
          <p:cNvSpPr txBox="1"/>
          <p:nvPr/>
        </p:nvSpPr>
        <p:spPr>
          <a:xfrm>
            <a:off x="1644924" y="3023993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42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426" y="805818"/>
            <a:ext cx="5882780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406" y="2056800"/>
            <a:ext cx="2855547" cy="3993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679" y="2056800"/>
            <a:ext cx="2859527" cy="3993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TextBox 18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6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589" y="805818"/>
            <a:ext cx="5880617" cy="107702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589" y="2054563"/>
            <a:ext cx="2857364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2510" y="2851330"/>
            <a:ext cx="2858443" cy="31986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679" y="2054563"/>
            <a:ext cx="285952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4680" y="2851330"/>
            <a:ext cx="2859526" cy="31986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46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extBox 15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471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384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83" y="1296618"/>
            <a:ext cx="2120703" cy="1889075"/>
          </a:xfr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8538" y="805818"/>
            <a:ext cx="375566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2" y="3186155"/>
            <a:ext cx="2120703" cy="2386397"/>
          </a:xfrm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711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82987" y="3229"/>
            <a:ext cx="3727769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671" y="1296618"/>
            <a:ext cx="2603212" cy="188630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4" y="3182928"/>
            <a:ext cx="2603794" cy="2386394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933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60" y="2912532"/>
            <a:ext cx="7772939" cy="39454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8"/>
          <a:stretch/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1317" y="808057"/>
            <a:ext cx="587801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6236" y="2049878"/>
            <a:ext cx="5713092" cy="40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28294" y="5272451"/>
            <a:ext cx="2662729" cy="179188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58177" y="3658900"/>
            <a:ext cx="5885352" cy="183663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136" y="164594"/>
            <a:ext cx="638312" cy="3228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A678-E609-4CC8-82F7-DEA4FBC5D43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053461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8366" indent="-258366" algn="l" defTabSz="685800" rtl="0" eaLnBrk="1" latinLnBrk="0" hangingPunct="1">
        <a:lnSpc>
          <a:spcPct val="120000"/>
        </a:lnSpc>
        <a:spcBef>
          <a:spcPts val="750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965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441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823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6299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9751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4028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670048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01752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D51B5-C9C7-495C-89B5-A0849B0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432" y="1844824"/>
            <a:ext cx="7139136" cy="1152128"/>
          </a:xfrm>
        </p:spPr>
        <p:txBody>
          <a:bodyPr/>
          <a:lstStyle/>
          <a:p>
            <a:pPr algn="ctr"/>
            <a:r>
              <a:rPr lang="kk-KZ" sz="6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</a:t>
            </a:r>
            <a:r>
              <a:rPr lang="en-US" sz="6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ru-RU" sz="6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8B890E-CE51-4023-BA73-7B882DF6B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4005064"/>
            <a:ext cx="7097960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FFC000"/>
                </a:solidFill>
                <a:effectLst/>
              </a:rPr>
              <a:t>Введение в основы базы данных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468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EFC547F-3DFD-4A2B-A9FE-26550AE5B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1680" y="836712"/>
            <a:ext cx="6147648" cy="648071"/>
          </a:xfrm>
        </p:spPr>
        <p:txBody>
          <a:bodyPr/>
          <a:lstStyle/>
          <a:p>
            <a:pPr algn="ctr" eaLnBrk="1" hangingPunct="1"/>
            <a:r>
              <a:rPr lang="ru-RU" altLang="zh-CN" dirty="0">
                <a:solidFill>
                  <a:srgbClr val="FFC000"/>
                </a:solidFill>
              </a:rPr>
              <a:t>Примеры </a:t>
            </a:r>
            <a:r>
              <a:rPr lang="en-US" altLang="zh-CN" dirty="0">
                <a:solidFill>
                  <a:srgbClr val="FFC000"/>
                </a:solidFill>
              </a:rPr>
              <a:t>SQL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223A99C-34CE-41CA-8F38-E3655DB3E1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04672" y="1885286"/>
            <a:ext cx="6723712" cy="442403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zh-CN" sz="2800" dirty="0"/>
              <a:t>Example 1: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z="2400" dirty="0"/>
              <a:t>SELECT </a:t>
            </a:r>
            <a:r>
              <a:rPr lang="en-GB" altLang="zh-CN" sz="2400" dirty="0" err="1"/>
              <a:t>Course_Number</a:t>
            </a:r>
            <a:endParaRPr lang="en-GB" altLang="zh-CN" sz="24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z="2400" dirty="0"/>
              <a:t>FROM  	</a:t>
            </a:r>
            <a:r>
              <a:rPr lang="en-GB" altLang="zh-CN" sz="2400" dirty="0" err="1"/>
              <a:t>StudentRecords</a:t>
            </a:r>
            <a:endParaRPr lang="en-GB" altLang="zh-CN" sz="24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z="2400" dirty="0"/>
              <a:t>WHERE  </a:t>
            </a:r>
            <a:r>
              <a:rPr lang="en-GB" altLang="zh-CN" sz="2400" dirty="0" err="1"/>
              <a:t>student_name</a:t>
            </a:r>
            <a:r>
              <a:rPr lang="en-GB" altLang="zh-CN" sz="2400" dirty="0"/>
              <a:t> = ‘ ‘;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800" dirty="0"/>
              <a:t>Example 2: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z="2400" dirty="0"/>
              <a:t>SELECT </a:t>
            </a:r>
            <a:r>
              <a:rPr lang="en-GB" altLang="zh-CN" sz="2400" dirty="0" err="1"/>
              <a:t>student_number</a:t>
            </a:r>
            <a:endParaRPr lang="en-GB" altLang="zh-CN" sz="24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z="2400" dirty="0"/>
              <a:t>FROM 	</a:t>
            </a:r>
            <a:r>
              <a:rPr lang="en-GB" altLang="zh-CN" sz="2400" dirty="0" err="1"/>
              <a:t>StudentRecords</a:t>
            </a:r>
            <a:endParaRPr lang="en-GB" altLang="zh-CN" sz="24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zh-CN" sz="2400" dirty="0"/>
              <a:t>WHERE </a:t>
            </a:r>
            <a:r>
              <a:rPr lang="en-GB" altLang="zh-CN" sz="2400" dirty="0" err="1"/>
              <a:t>BEngCourse</a:t>
            </a:r>
            <a:r>
              <a:rPr lang="en-GB" altLang="zh-CN" sz="2400" dirty="0"/>
              <a:t> = ‘2388’ AND  </a:t>
            </a:r>
            <a:r>
              <a:rPr lang="en-GB" altLang="zh-CN" sz="2400" dirty="0" err="1"/>
              <a:t>average_mark</a:t>
            </a:r>
            <a:r>
              <a:rPr lang="en-GB" altLang="zh-CN" sz="2400" dirty="0"/>
              <a:t> &gt;70;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800" dirty="0"/>
              <a:t>These examples show that SQL  is a very useful tool for interrogating a database</a:t>
            </a:r>
            <a:endParaRPr lang="en-US" altLang="zh-CN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>
            <a:extLst>
              <a:ext uri="{FF2B5EF4-FFF2-40B4-BE49-F238E27FC236}">
                <a16:creationId xmlns:a16="http://schemas.microsoft.com/office/drawing/2014/main" id="{C9BE70AD-1050-4AE2-B104-CCF7713B2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688" y="692696"/>
            <a:ext cx="6147649" cy="93610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C000"/>
                </a:solidFill>
                <a:effectLst/>
              </a:rPr>
              <a:t>Введение в основы базы данных</a:t>
            </a:r>
          </a:p>
        </p:txBody>
      </p:sp>
      <p:sp>
        <p:nvSpPr>
          <p:cNvPr id="12291" name="Rectangle 5">
            <a:extLst>
              <a:ext uri="{FF2B5EF4-FFF2-40B4-BE49-F238E27FC236}">
                <a16:creationId xmlns:a16="http://schemas.microsoft.com/office/drawing/2014/main" id="{563391A6-3FE0-4A36-BDC8-73240533CD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75656" y="2132856"/>
            <a:ext cx="6363672" cy="3917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Введение в системы баз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Системы управления базами данных (СУБД)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effectLst/>
              </a:rPr>
              <a:t>Тип </a:t>
            </a:r>
            <a:r>
              <a:rPr lang="kk-KZ" dirty="0">
                <a:solidFill>
                  <a:srgbClr val="FF0000"/>
                </a:solidFill>
              </a:rPr>
              <a:t>баз </a:t>
            </a:r>
            <a:r>
              <a:rPr lang="ru-RU" dirty="0">
                <a:solidFill>
                  <a:srgbClr val="FF0000"/>
                </a:solidFill>
                <a:effectLst/>
              </a:rPr>
              <a:t>данных</a:t>
            </a:r>
            <a:endParaRPr lang="ru-RU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Дизайн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Рекомендации по проектированию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Компонент систем баз данных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D79A1ADC-1C11-4731-A4E2-BACA67EBC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476673"/>
            <a:ext cx="7643192" cy="648072"/>
          </a:xfrm>
        </p:spPr>
        <p:txBody>
          <a:bodyPr/>
          <a:lstStyle/>
          <a:p>
            <a:pPr algn="ctr" eaLnBrk="1" hangingPunct="1"/>
            <a:r>
              <a:rPr lang="en-GB" altLang="zh-CN" dirty="0">
                <a:solidFill>
                  <a:srgbClr val="7030A0"/>
                </a:solidFill>
              </a:rPr>
              <a:t>Types of Database</a:t>
            </a:r>
            <a:endParaRPr lang="en-US" altLang="zh-CN" dirty="0">
              <a:solidFill>
                <a:srgbClr val="7030A0"/>
              </a:solidFill>
            </a:endParaRP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18BEC24-4D8C-474E-987E-9A6AEB06BE1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12780" y="1599407"/>
            <a:ext cx="4038600" cy="397763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zh-CN" sz="2800" dirty="0">
                <a:solidFill>
                  <a:srgbClr val="FFFF00"/>
                </a:solidFill>
              </a:rPr>
              <a:t>Classification by user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z="2400" dirty="0">
                <a:solidFill>
                  <a:srgbClr val="00B0F0"/>
                </a:solidFill>
              </a:rPr>
              <a:t>Single user databases</a:t>
            </a:r>
            <a:r>
              <a:rPr lang="en-GB" altLang="zh-CN" sz="2400" dirty="0"/>
              <a:t>: Access was initially designed as  a single user database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zh-CN" sz="2400" dirty="0"/>
              <a:t>If Single user database system used for multiple user, there are two problems need to be concern: Data corruption and Performance &amp; Speed.</a:t>
            </a:r>
            <a:endParaRPr lang="en-US" altLang="zh-CN" sz="2400" dirty="0"/>
          </a:p>
        </p:txBody>
      </p:sp>
      <p:graphicFrame>
        <p:nvGraphicFramePr>
          <p:cNvPr id="1026" name="Object 5">
            <a:extLst>
              <a:ext uri="{FF2B5EF4-FFF2-40B4-BE49-F238E27FC236}">
                <a16:creationId xmlns:a16="http://schemas.microsoft.com/office/drawing/2014/main" id="{48500888-1C87-4CC7-AF17-AF83B8614F02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1600994"/>
          <a:ext cx="4038600" cy="452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Graph Chart" r:id="rId2" imgW="4038480" imgH="4524482" progId="MSGraph.Chart.8">
                  <p:embed followColorScheme="full"/>
                </p:oleObj>
              </mc:Choice>
              <mc:Fallback>
                <p:oleObj name="Microsoft Graph Chart" r:id="rId2" imgW="4038480" imgH="4524482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00994"/>
                        <a:ext cx="4038600" cy="452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6">
            <a:extLst>
              <a:ext uri="{FF2B5EF4-FFF2-40B4-BE49-F238E27FC236}">
                <a16:creationId xmlns:a16="http://schemas.microsoft.com/office/drawing/2014/main" id="{38D2CA6A-B799-4928-B45B-DB7D11E63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88" y="1616226"/>
            <a:ext cx="4392612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DB0758F-A5B0-4781-9D22-EB9BBBFE0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17094" y="692696"/>
            <a:ext cx="5878011" cy="532711"/>
          </a:xfrm>
        </p:spPr>
        <p:txBody>
          <a:bodyPr/>
          <a:lstStyle/>
          <a:p>
            <a:pPr algn="ctr" eaLnBrk="1" hangingPunct="1"/>
            <a:r>
              <a:rPr lang="kk-KZ" altLang="zh-CN" dirty="0">
                <a:solidFill>
                  <a:srgbClr val="FFC000"/>
                </a:solidFill>
              </a:rPr>
              <a:t>Типы баз данных</a:t>
            </a:r>
            <a:endParaRPr lang="en-US" altLang="zh-CN" dirty="0">
              <a:solidFill>
                <a:srgbClr val="FFC000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03E290D-8C67-4099-9672-C12C59D51D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5544" y="1484784"/>
            <a:ext cx="3914776" cy="511256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effectLst/>
              </a:rPr>
              <a:t>Классификация по пользователю</a:t>
            </a:r>
            <a:endParaRPr lang="ru-RU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Однопользовательские базы данных: </a:t>
            </a:r>
            <a:r>
              <a:rPr lang="ru-RU" dirty="0" err="1">
                <a:effectLst/>
              </a:rPr>
              <a:t>Access</a:t>
            </a:r>
            <a:r>
              <a:rPr lang="ru-RU" dirty="0">
                <a:effectLst/>
              </a:rPr>
              <a:t> изначально проектировался как однопользовательская база данных.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Если однопользовательская система базы данных используется для нескольких пользователей, необходимо учитывать две проблемы: повреждение данных и производительность и скорость.</a:t>
            </a:r>
            <a:endParaRPr lang="ru-RU" dirty="0"/>
          </a:p>
          <a:p>
            <a:pPr eaLnBrk="1" hangingPunct="1">
              <a:lnSpc>
                <a:spcPct val="90000"/>
              </a:lnSpc>
            </a:pPr>
            <a:endParaRPr lang="en-US" altLang="zh-CN" sz="2400" b="1" i="1" dirty="0"/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83C86F30-5BE4-40C3-B263-3B36F8888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73193"/>
            <a:ext cx="3914775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2D9F489-9ED6-4970-940E-EA6D03D970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692696"/>
            <a:ext cx="657969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  <a:effectLst/>
              </a:rPr>
              <a:t>Решения </a:t>
            </a:r>
            <a:r>
              <a:rPr lang="ru-RU" sz="2800" b="1" dirty="0" err="1">
                <a:solidFill>
                  <a:srgbClr val="FFC000"/>
                </a:solidFill>
                <a:effectLst/>
              </a:rPr>
              <a:t>Microsoft</a:t>
            </a:r>
            <a:r>
              <a:rPr lang="ru-RU" sz="2800" b="1" dirty="0">
                <a:solidFill>
                  <a:srgbClr val="FFC000"/>
                </a:solidFill>
                <a:effectLst/>
              </a:rPr>
              <a:t> для многопользовательского рынка</a:t>
            </a:r>
            <a:br>
              <a:rPr lang="ru-RU" sz="2800" b="1" dirty="0">
                <a:effectLst/>
              </a:rPr>
            </a:br>
            <a:endParaRPr lang="en-US" altLang="zh-CN" sz="4000" dirty="0">
              <a:solidFill>
                <a:srgbClr val="FFC000"/>
              </a:solidFill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DE19546-5A01-4E32-9817-D92656D924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616" y="1772816"/>
            <a:ext cx="7131300" cy="4941168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Файловый сервер: база данных </a:t>
            </a:r>
            <a:r>
              <a:rPr lang="ru-RU" sz="2800" dirty="0" err="1">
                <a:effectLst/>
              </a:rPr>
              <a:t>Access</a:t>
            </a:r>
            <a:r>
              <a:rPr lang="ru-RU" sz="2800" dirty="0">
                <a:effectLst/>
              </a:rPr>
              <a:t> настроена как общий сетевой ресурс, поэтому несколько пользователей могут использовать ее одновременно.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Клиент / Сервер: Доступ работает как клиент, на стороне сервера есть MS SQL сервер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Репликация базы данных: сеть MS поддерживает репликацию через свои службы каталогов.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Интернет-решения для баз данных. Сервер ASP / </a:t>
            </a:r>
            <a:r>
              <a:rPr lang="ru-RU" sz="2800" dirty="0" err="1">
                <a:effectLst/>
              </a:rPr>
              <a:t>Access</a:t>
            </a:r>
            <a:r>
              <a:rPr lang="ru-RU" sz="2800" dirty="0">
                <a:effectLst/>
              </a:rPr>
              <a:t> или ASP / SQL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E358D22-54DD-4B5C-9897-1946D2E5E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5616" y="653429"/>
            <a:ext cx="6912768" cy="676727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FFC000"/>
                </a:solidFill>
                <a:effectLst/>
              </a:rPr>
              <a:t>Классификация по местонахождению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9F70468-D216-4E9B-AF38-653E60A705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6908" y="1186141"/>
            <a:ext cx="5802872" cy="5671859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B050"/>
                </a:solidFill>
                <a:effectLst/>
              </a:rPr>
              <a:t>Централизованная база данных</a:t>
            </a:r>
            <a:r>
              <a:rPr lang="ru-RU" dirty="0">
                <a:effectLst/>
              </a:rPr>
              <a:t>: в централизованной системе баз данных есть только одна база данных, которая используется совместно пользователями.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В</a:t>
            </a:r>
            <a:r>
              <a:rPr lang="ru-RU" dirty="0">
                <a:effectLst/>
              </a:rPr>
              <a:t> : В чем главный недостаток централизованных баз данных? Как решить эту проблему?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О</a:t>
            </a:r>
            <a:r>
              <a:rPr lang="ru-RU" dirty="0">
                <a:effectLst/>
              </a:rPr>
              <a:t> : Возможно, основным недостатком этого типа базы данных является то, что отказ сервера, на котором работает база данных, не позволит всем пользователям использовать базу данных до тех пор, пока сервер не вернется в рабочее состояние. Чтобы решить эту проблему, более крупные приложения баз данных, как правило, относятся к распределенному типу.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В</a:t>
            </a:r>
            <a:r>
              <a:rPr lang="ru-RU" dirty="0">
                <a:effectLst/>
              </a:rPr>
              <a:t> : В чем главный недостаток централизованных баз данных? Как решить эту проблему?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О</a:t>
            </a:r>
            <a:r>
              <a:rPr lang="ru-RU" dirty="0">
                <a:effectLst/>
              </a:rPr>
              <a:t> : Возможно, основным недостатком этого типа базы данных является то, что отказ сервера, на котором работает база данных, не позволит всем пользователям использовать базу данных до тех пор, пока сервер не вернется в рабочее состояние. Чтобы решить эту проблему, более крупные приложения баз данных, как правило, относятся к распределенному типу.</a:t>
            </a:r>
            <a:endParaRPr lang="ru-RU" dirty="0"/>
          </a:p>
          <a:p>
            <a:pPr eaLnBrk="1" hangingPunct="1">
              <a:lnSpc>
                <a:spcPct val="80000"/>
              </a:lnSpc>
            </a:pPr>
            <a:endParaRPr lang="en-US" altLang="zh-CN" sz="2000" dirty="0"/>
          </a:p>
        </p:txBody>
      </p:sp>
      <p:pic>
        <p:nvPicPr>
          <p:cNvPr id="15364" name="Picture 5">
            <a:extLst>
              <a:ext uri="{FF2B5EF4-FFF2-40B4-BE49-F238E27FC236}">
                <a16:creationId xmlns:a16="http://schemas.microsoft.com/office/drawing/2014/main" id="{C977A8C2-D311-4244-B154-147500632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196752"/>
            <a:ext cx="3348037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3AB25DE-B80B-41F1-AF6D-9348286A4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4628" y="690960"/>
            <a:ext cx="5878011" cy="107722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  <a:effectLst/>
              </a:rPr>
              <a:t>Классификация по местонахождению - Распределенная база данных</a:t>
            </a:r>
          </a:p>
        </p:txBody>
      </p:sp>
      <p:pic>
        <p:nvPicPr>
          <p:cNvPr id="16387" name="Picture 4">
            <a:extLst>
              <a:ext uri="{FF2B5EF4-FFF2-40B4-BE49-F238E27FC236}">
                <a16:creationId xmlns:a16="http://schemas.microsoft.com/office/drawing/2014/main" id="{DD5DB88A-0172-4C9D-9B3D-E503CA4ADA6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569" y="2276872"/>
            <a:ext cx="6236130" cy="3888432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29780BE-B6B5-4C49-AEB9-4BEB1A55A0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696" y="692696"/>
            <a:ext cx="6220418" cy="107722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  <a:effectLst/>
              </a:rPr>
              <a:t>Классификация по местонахождению Распределенная база данных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026B6C8-6BC3-49F8-852C-17F277763E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8878" y="1772142"/>
            <a:ext cx="8424936" cy="40473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Распределенная база данных обычно встречается в сетях. Здесь текущая версия базы данных хранится на разных серверах. Любые изменения реплицируются по сети, поэтому все копии базы данных актуальны.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Каковы основные недостатки и недостатки распределенных баз данных?</a:t>
            </a:r>
            <a:endParaRPr lang="ru-RU" dirty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Основное преимущество такой схемы, пожалуй, в отказоустойчивости. Если один из серверов не работает, другие могут взять на себя рабочую нагрузку. Эти типы баз данных распространены в корпоративных базах данных.</a:t>
            </a:r>
            <a:endParaRPr lang="ru-RU" dirty="0"/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Главный недостаток - стоимость, как с точки зрения лицензирования программного обеспечения, так и с точки зрения стоимости оборудования в сети. В условиях интенсивного использования сетевой трафик также может быть проблемой.</a:t>
            </a:r>
            <a:endParaRPr lang="ru-RU" dirty="0"/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</a:pPr>
            <a:endParaRPr lang="en-US" altLang="zh-CN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D5FA6F4-A97A-4EA6-88CE-1D4C0C659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624" y="620688"/>
            <a:ext cx="5878011" cy="576064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C000"/>
                </a:solidFill>
                <a:effectLst/>
              </a:rPr>
              <a:t>Классификация по типу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72FA354-A856-4B65-A0AA-CD5606AF15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3608" y="1556792"/>
            <a:ext cx="7200800" cy="4968552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Классификация по типу различает </a:t>
            </a:r>
            <a:r>
              <a:rPr lang="ru-RU" sz="2000" b="1" dirty="0">
                <a:effectLst/>
              </a:rPr>
              <a:t>транзакционную базу данных</a:t>
            </a:r>
            <a:r>
              <a:rPr lang="ru-RU" sz="2000" dirty="0">
                <a:effectLst/>
              </a:rPr>
              <a:t> и </a:t>
            </a:r>
            <a:r>
              <a:rPr lang="ru-RU" sz="2000" b="1" dirty="0">
                <a:effectLst/>
              </a:rPr>
              <a:t>хранилище данных</a:t>
            </a:r>
            <a:r>
              <a:rPr lang="ru-RU" sz="2000" dirty="0">
                <a:effectLst/>
              </a:rPr>
              <a:t> .</a:t>
            </a:r>
            <a:endParaRPr lang="ru-R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Это различие довольно интуитивно понятно, поскольку транзакционная база данных используется для обработки повседневной информации о транзакциях и ведения записей о решениях, принятых в отношении этих данных. В связи с тем, что в этой системе баз данных может происходить множество транзакций и что эти транзакции будут влиять на решения, принятые в этот день, эти типы баз данных считаются </a:t>
            </a:r>
            <a:r>
              <a:rPr lang="ru-RU" sz="2000" b="1" dirty="0">
                <a:effectLst/>
              </a:rPr>
              <a:t>критическими по времени</a:t>
            </a:r>
            <a:r>
              <a:rPr lang="ru-RU" sz="2000" dirty="0">
                <a:effectLst/>
              </a:rPr>
              <a:t> .</a:t>
            </a:r>
            <a:endParaRPr lang="ru-R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С другой стороны, </a:t>
            </a:r>
            <a:r>
              <a:rPr lang="ru-RU" sz="2000" b="1" dirty="0">
                <a:effectLst/>
              </a:rPr>
              <a:t>хранилище данных</a:t>
            </a:r>
            <a:r>
              <a:rPr lang="ru-RU" sz="2000" dirty="0">
                <a:effectLst/>
              </a:rPr>
              <a:t> используется для выработки стратегических решений, а хранимые данные имеют тенденцию быть более долгосрочными. Следовательно, эти данные считаются </a:t>
            </a:r>
            <a:r>
              <a:rPr lang="ru-RU" sz="2000" b="1" dirty="0">
                <a:effectLst/>
              </a:rPr>
              <a:t>НЕ критичными по времени</a:t>
            </a:r>
            <a:r>
              <a:rPr lang="ru-RU" sz="2000" dirty="0">
                <a:effectLst/>
              </a:rPr>
              <a:t> .</a:t>
            </a:r>
            <a:endParaRPr lang="ru-R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С точки зрения количества приложений транзакционная база данных (также называемая производственной базой данных) является более распространенной из двух типов баз данных. </a:t>
            </a:r>
            <a:endParaRPr lang="ru-RU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C8A3972-AD3F-42BC-B543-73FAAF031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2994" y="620688"/>
            <a:ext cx="5878011" cy="604719"/>
          </a:xfrm>
        </p:spPr>
        <p:txBody>
          <a:bodyPr/>
          <a:lstStyle/>
          <a:p>
            <a:pPr algn="ctr" eaLnBrk="1" hangingPunct="1"/>
            <a:r>
              <a:rPr lang="ru-RU" altLang="zh-CN" dirty="0">
                <a:solidFill>
                  <a:srgbClr val="FFC000"/>
                </a:solidFill>
              </a:rPr>
              <a:t>Классификация по типу</a:t>
            </a:r>
            <a:endParaRPr lang="en-US" altLang="zh-CN" dirty="0">
              <a:solidFill>
                <a:srgbClr val="FFC000"/>
              </a:solidFill>
            </a:endParaRPr>
          </a:p>
        </p:txBody>
      </p:sp>
      <p:pic>
        <p:nvPicPr>
          <p:cNvPr id="19459" name="Picture 4">
            <a:extLst>
              <a:ext uri="{FF2B5EF4-FFF2-40B4-BE49-F238E27FC236}">
                <a16:creationId xmlns:a16="http://schemas.microsoft.com/office/drawing/2014/main" id="{8AD658EB-1329-431E-8725-AF79001C84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591" y="1772816"/>
            <a:ext cx="5820817" cy="3888432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3010FEDA-C14A-4082-8E71-6389C52BA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672" y="692696"/>
            <a:ext cx="6480720" cy="72007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kk-KZ" altLang="zh-CN" sz="4000" dirty="0">
                <a:solidFill>
                  <a:srgbClr val="FFC000"/>
                </a:solidFill>
              </a:rPr>
              <a:t>Введение в базы данных</a:t>
            </a:r>
            <a:endParaRPr lang="en-US" altLang="zh-CN" sz="4000" dirty="0">
              <a:solidFill>
                <a:srgbClr val="FFC000"/>
              </a:solidFill>
            </a:endParaRP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F1D4FA86-960F-48D1-B4A6-3756B93D39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3608" y="1988839"/>
            <a:ext cx="7200800" cy="42484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effectLst/>
              </a:rPr>
              <a:t>Введение в системы баз данных</a:t>
            </a:r>
            <a:endParaRPr lang="ru-RU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Системы управления базами данных (СУБД)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Тип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Дизайн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Рекомендации по проектированию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Компонент систем баз данных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48CED5E-AD6D-4114-9FE9-0136D8BF69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1680" y="692696"/>
            <a:ext cx="5688632" cy="57606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C000"/>
                </a:solidFill>
                <a:effectLst/>
              </a:rPr>
              <a:t>Что такое транзакция?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A644515-24EA-4E67-9AB4-E778BC0E50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1844824"/>
            <a:ext cx="7772400" cy="346563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Когда событие в реальном мире меняет состояние предприятия, выполняется транзакция, вызывающая соответствующее изменение состояния базы данных.</a:t>
            </a:r>
            <a:endParaRPr lang="ru-RU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В интерактивной базе данных событие вызывает выполнение транзакции в реальном времени.</a:t>
            </a:r>
            <a:endParaRPr lang="ru-R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effectLst/>
              </a:rPr>
              <a:t>Транзакция</a:t>
            </a:r>
            <a:r>
              <a:rPr lang="ru-RU" sz="2000" dirty="0">
                <a:effectLst/>
              </a:rPr>
              <a:t> - это прикладная программа со специальными свойствами, которые будут обсуждаться позже, для обеспечения корректности базы данных.</a:t>
            </a:r>
            <a:endParaRPr lang="ru-RU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6364530-669B-492F-A956-A854CC7FF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1681" y="692697"/>
            <a:ext cx="6147648" cy="100811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C000"/>
                </a:solidFill>
                <a:effectLst/>
              </a:rPr>
              <a:t>Что такое система обработки транзакций?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1E016C3-DA96-4B73-BE16-EBCF184C2F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1600" y="1885286"/>
            <a:ext cx="7344816" cy="45680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Выполнение транзакции контролируется монитором TP</a:t>
            </a:r>
            <a:endParaRPr lang="ru-RU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Создает абстракцию транзакции, аналогично тому, как операционная система создает абстракцию процесса.</a:t>
            </a:r>
            <a:endParaRPr lang="ru-RU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TP </a:t>
            </a:r>
            <a:r>
              <a:rPr lang="ru-RU" sz="2000" dirty="0" err="1">
                <a:effectLst/>
              </a:rPr>
              <a:t>Monitor</a:t>
            </a:r>
            <a:r>
              <a:rPr lang="ru-RU" sz="2000" dirty="0">
                <a:effectLst/>
              </a:rPr>
              <a:t> и СУБД вместе гарантируют особые свойства транзакций</a:t>
            </a:r>
            <a:endParaRPr lang="ru-R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Система обработки транзакций состоит из монитора транзакций, баз данных и транзакций.</a:t>
            </a:r>
            <a:endParaRPr lang="ru-RU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1A4F39C-307D-417F-9291-B957FA4E5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9189" y="690583"/>
            <a:ext cx="5934328" cy="528618"/>
          </a:xfrm>
        </p:spPr>
        <p:txBody>
          <a:bodyPr/>
          <a:lstStyle/>
          <a:p>
            <a:r>
              <a:rPr lang="ru-RU" b="1" dirty="0">
                <a:solidFill>
                  <a:srgbClr val="FFC000"/>
                </a:solidFill>
                <a:effectLst/>
              </a:rPr>
              <a:t>Система обработки транзакций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9CF93B2-B3CC-4546-9EBF-B54C60DD8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362200"/>
            <a:ext cx="685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GB" altLang="ru-RU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5337A83A-85B3-4773-A8D0-522177184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733800"/>
            <a:ext cx="685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GB" altLang="ru-RU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E38304E8-0C77-4569-AE15-DDF2AA216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105400"/>
            <a:ext cx="6553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ru-RU" sz="2400">
                <a:latin typeface="Times New Roman" panose="02020603050405020304" pitchFamily="18" charset="0"/>
              </a:rPr>
              <a:t>TP  Monitor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ECCA09C4-C2D2-49CD-9DD4-BFD1E5C2B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581400"/>
            <a:ext cx="1981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ru-RU" sz="2400">
                <a:latin typeface="Times New Roman" panose="02020603050405020304" pitchFamily="18" charset="0"/>
              </a:rPr>
              <a:t>DBMS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973E53A2-841A-42E5-B551-E0B8CE5BA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362200"/>
            <a:ext cx="609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GB" altLang="ru-RU"/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9701ADFB-7944-4EBF-896F-2EC3CE9DD9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2819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B6FE2401-DA7C-4BC2-8A20-888C5A2DB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038600"/>
            <a:ext cx="1231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ru-RU" sz="2400">
                <a:latin typeface="Times New Roman" panose="02020603050405020304" pitchFamily="18" charset="0"/>
              </a:rPr>
              <a:t>database</a:t>
            </a:r>
          </a:p>
        </p:txBody>
      </p:sp>
      <p:sp>
        <p:nvSpPr>
          <p:cNvPr id="22538" name="AutoShape 10">
            <a:extLst>
              <a:ext uri="{FF2B5EF4-FFF2-40B4-BE49-F238E27FC236}">
                <a16:creationId xmlns:a16="http://schemas.microsoft.com/office/drawing/2014/main" id="{7F620F8A-7108-4629-B046-66D0427E992A}"/>
              </a:ext>
            </a:extLst>
          </p:cNvPr>
          <p:cNvSpPr>
            <a:spLocks/>
          </p:cNvSpPr>
          <p:nvPr/>
        </p:nvSpPr>
        <p:spPr bwMode="auto">
          <a:xfrm>
            <a:off x="685800" y="2438400"/>
            <a:ext cx="76200" cy="2286000"/>
          </a:xfrm>
          <a:prstGeom prst="leftBrace">
            <a:avLst>
              <a:gd name="adj1" fmla="val 2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GB" altLang="ru-RU"/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5EE330A7-8C7D-42F2-B94B-E5FABC69D7A7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285750" y="3332163"/>
            <a:ext cx="163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ru-RU" sz="2400">
                <a:latin typeface="Times New Roman" panose="02020603050405020304" pitchFamily="18" charset="0"/>
              </a:rPr>
              <a:t>transactions</a:t>
            </a:r>
          </a:p>
        </p:txBody>
      </p:sp>
      <p:sp>
        <p:nvSpPr>
          <p:cNvPr id="22540" name="Rectangle 12">
            <a:extLst>
              <a:ext uri="{FF2B5EF4-FFF2-40B4-BE49-F238E27FC236}">
                <a16:creationId xmlns:a16="http://schemas.microsoft.com/office/drawing/2014/main" id="{3FB054B1-812F-47EC-A27E-35769E60D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209800"/>
            <a:ext cx="1981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ru-RU" sz="2400">
                <a:latin typeface="Times New Roman" panose="02020603050405020304" pitchFamily="18" charset="0"/>
              </a:rPr>
              <a:t>DBMS</a:t>
            </a:r>
          </a:p>
        </p:txBody>
      </p:sp>
      <p:sp>
        <p:nvSpPr>
          <p:cNvPr id="22541" name="Line 13">
            <a:extLst>
              <a:ext uri="{FF2B5EF4-FFF2-40B4-BE49-F238E27FC236}">
                <a16:creationId xmlns:a16="http://schemas.microsoft.com/office/drawing/2014/main" id="{A8FCFA8A-DB25-4187-9233-73C4C0117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191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42" name="Oval 14">
            <a:extLst>
              <a:ext uri="{FF2B5EF4-FFF2-40B4-BE49-F238E27FC236}">
                <a16:creationId xmlns:a16="http://schemas.microsoft.com/office/drawing/2014/main" id="{451E3899-79EB-4CAD-83F3-E770949B1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419600"/>
            <a:ext cx="609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GB" altLang="ru-RU"/>
          </a:p>
        </p:txBody>
      </p:sp>
      <p:sp>
        <p:nvSpPr>
          <p:cNvPr id="22543" name="Oval 15">
            <a:extLst>
              <a:ext uri="{FF2B5EF4-FFF2-40B4-BE49-F238E27FC236}">
                <a16:creationId xmlns:a16="http://schemas.microsoft.com/office/drawing/2014/main" id="{20D40E8F-BA8B-4711-9F60-F116B178B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886200"/>
            <a:ext cx="609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GB" altLang="ru-RU"/>
          </a:p>
        </p:txBody>
      </p:sp>
      <p:sp>
        <p:nvSpPr>
          <p:cNvPr id="22544" name="Oval 16">
            <a:extLst>
              <a:ext uri="{FF2B5EF4-FFF2-40B4-BE49-F238E27FC236}">
                <a16:creationId xmlns:a16="http://schemas.microsoft.com/office/drawing/2014/main" id="{F8D28FE4-FE01-4448-B614-22739E03B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971800"/>
            <a:ext cx="609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GB" altLang="ru-RU"/>
          </a:p>
        </p:txBody>
      </p:sp>
      <p:sp>
        <p:nvSpPr>
          <p:cNvPr id="22545" name="Line 17">
            <a:extLst>
              <a:ext uri="{FF2B5EF4-FFF2-40B4-BE49-F238E27FC236}">
                <a16:creationId xmlns:a16="http://schemas.microsoft.com/office/drawing/2014/main" id="{0148D1E8-F2DD-45B0-952E-14682CAFC4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514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6" name="Line 18">
            <a:extLst>
              <a:ext uri="{FF2B5EF4-FFF2-40B4-BE49-F238E27FC236}">
                <a16:creationId xmlns:a16="http://schemas.microsoft.com/office/drawing/2014/main" id="{E32B2479-4DE0-43A7-8BBA-09AE3738E4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438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7" name="Line 19">
            <a:extLst>
              <a:ext uri="{FF2B5EF4-FFF2-40B4-BE49-F238E27FC236}">
                <a16:creationId xmlns:a16="http://schemas.microsoft.com/office/drawing/2014/main" id="{B9BE5097-734B-4BB5-8E9B-3633B57DE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8" name="Line 20">
            <a:extLst>
              <a:ext uri="{FF2B5EF4-FFF2-40B4-BE49-F238E27FC236}">
                <a16:creationId xmlns:a16="http://schemas.microsoft.com/office/drawing/2014/main" id="{0E117565-AE68-4A49-9FDB-15C45D500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962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9" name="Text Box 21">
            <a:extLst>
              <a:ext uri="{FF2B5EF4-FFF2-40B4-BE49-F238E27FC236}">
                <a16:creationId xmlns:a16="http://schemas.microsoft.com/office/drawing/2014/main" id="{A29F7301-79EB-4789-BBAC-3FC928BF7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5" y="2555875"/>
            <a:ext cx="1231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ru-RU" sz="2400">
                <a:latin typeface="Times New Roman" panose="02020603050405020304" pitchFamily="18" charset="0"/>
              </a:rPr>
              <a:t>database</a:t>
            </a:r>
          </a:p>
        </p:txBody>
      </p:sp>
      <p:sp>
        <p:nvSpPr>
          <p:cNvPr id="22550" name="Line 22">
            <a:extLst>
              <a:ext uri="{FF2B5EF4-FFF2-40B4-BE49-F238E27FC236}">
                <a16:creationId xmlns:a16="http://schemas.microsoft.com/office/drawing/2014/main" id="{B62F483D-BC8C-4BE3-9699-9FBD5F4720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743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51" name="Line 23">
            <a:extLst>
              <a:ext uri="{FF2B5EF4-FFF2-40B4-BE49-F238E27FC236}">
                <a16:creationId xmlns:a16="http://schemas.microsoft.com/office/drawing/2014/main" id="{05EA5E98-7FF3-486E-BCE7-584467581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971800"/>
            <a:ext cx="2286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52" name="Line 24">
            <a:extLst>
              <a:ext uri="{FF2B5EF4-FFF2-40B4-BE49-F238E27FC236}">
                <a16:creationId xmlns:a16="http://schemas.microsoft.com/office/drawing/2014/main" id="{6EC570C1-7DA2-49A7-98E9-E2C3864B3C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191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3B145E5-4EB0-40B2-BBEA-9A6CF862D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664" y="692696"/>
            <a:ext cx="5878011" cy="604719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OLTP  vs.  OLAP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1B3AE70-A315-41F2-9651-AA6953A526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640" y="1428966"/>
            <a:ext cx="6768752" cy="5096377"/>
          </a:xfrm>
        </p:spPr>
        <p:txBody>
          <a:bodyPr/>
          <a:lstStyle/>
          <a:p>
            <a:pPr eaLnBrk="1" hangingPunct="1"/>
            <a:r>
              <a:rPr lang="en-US" altLang="ru-RU" b="1" dirty="0">
                <a:solidFill>
                  <a:srgbClr val="FF0000"/>
                </a:solidFill>
              </a:rPr>
              <a:t>On-line Transaction Processing</a:t>
            </a:r>
            <a:r>
              <a:rPr lang="en-US" altLang="ru-RU" dirty="0">
                <a:solidFill>
                  <a:srgbClr val="FF0000"/>
                </a:solidFill>
              </a:rPr>
              <a:t> (OLTP)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Повседневная обработка транзакций, возникающих в результате работы предприятия 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Поддерживает соответствие между состоянием базы данных и состоянием предприятия</a:t>
            </a:r>
            <a:endParaRPr lang="ru-RU" dirty="0"/>
          </a:p>
          <a:p>
            <a:pPr eaLnBrk="1" hangingPunct="1"/>
            <a:r>
              <a:rPr lang="en-US" altLang="ru-RU" b="1" dirty="0">
                <a:solidFill>
                  <a:srgbClr val="FF0000"/>
                </a:solidFill>
              </a:rPr>
              <a:t>On-line Analytic Processing</a:t>
            </a:r>
            <a:r>
              <a:rPr lang="en-US" altLang="ru-RU" dirty="0">
                <a:solidFill>
                  <a:srgbClr val="FF0000"/>
                </a:solidFill>
              </a:rPr>
              <a:t> (OLAP) </a:t>
            </a:r>
          </a:p>
          <a:p>
            <a:pPr lvl="1" eaLnBrk="1" hangingPunct="1"/>
            <a:r>
              <a:rPr lang="ru-RU" dirty="0">
                <a:effectLst/>
              </a:rPr>
              <a:t>Анализ информации в базе данных для принятия управленческих решений</a:t>
            </a:r>
            <a:endParaRPr lang="en-US" alt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67F50AF-8B81-4740-8E29-4A65D519F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692696"/>
            <a:ext cx="6550496" cy="648072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OLAP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4656524-1D04-4D5C-8ADC-8B193E210F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3114" y="2276872"/>
            <a:ext cx="7772400" cy="34171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Анализирует исторические данные (терабайты) с помощью сложных запросов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Из-за объема данных и сложности запросов OLAP часто использует хранилище данных.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Хранилище данных -</a:t>
            </a:r>
            <a:r>
              <a:rPr lang="ru-RU" dirty="0">
                <a:effectLst/>
              </a:rPr>
              <a:t> (автономное) хранилище исторических данных, созданных из OLTP или других источников.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err="1">
                <a:effectLst/>
              </a:rPr>
              <a:t>Data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Mining</a:t>
            </a:r>
            <a:r>
              <a:rPr lang="ru-RU" dirty="0">
                <a:effectLst/>
              </a:rPr>
              <a:t> - использование данных хранилища для </a:t>
            </a:r>
            <a:r>
              <a:rPr lang="ru-RU" i="1" dirty="0">
                <a:effectLst/>
              </a:rPr>
              <a:t>обнаружения</a:t>
            </a:r>
            <a:r>
              <a:rPr lang="ru-RU" dirty="0">
                <a:effectLst/>
              </a:rPr>
              <a:t> взаимосвязей, которые могут повлиять на стратегию предприятия.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9479DF0-E915-4CDE-A22D-A74BE1F038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688" y="764704"/>
            <a:ext cx="4752528" cy="527720"/>
          </a:xfrm>
        </p:spPr>
        <p:txBody>
          <a:bodyPr/>
          <a:lstStyle/>
          <a:p>
            <a:pPr algn="ctr" eaLnBrk="1" hangingPunct="1"/>
            <a:r>
              <a:rPr lang="en-US" altLang="ru-RU" dirty="0">
                <a:solidFill>
                  <a:srgbClr val="FFC000"/>
                </a:solidFill>
              </a:rPr>
              <a:t>Examples - Supermarket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F768A6E-9A21-4BC7-AFC2-3645AD445D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72816"/>
            <a:ext cx="777240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effectLst/>
              </a:rPr>
              <a:t>OLTP</a:t>
            </a:r>
            <a:endParaRPr lang="ru-RU" sz="20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Событие: 3 банки супа и 1 коробка сухарей; обновить базу данных, чтобы отразить это событие</a:t>
            </a:r>
            <a:endParaRPr lang="ru-R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effectLst/>
              </a:rPr>
              <a:t>OLAP</a:t>
            </a:r>
            <a:endParaRPr lang="ru-RU" sz="20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Прошлой зимой во всех магазинах северо-востока, сколько покупателей вместе купили суп и крекеры?</a:t>
            </a:r>
            <a:endParaRPr lang="ru-RU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FF0000"/>
                </a:solidFill>
                <a:effectLst/>
              </a:rPr>
              <a:t>Сбор данных</a:t>
            </a:r>
            <a:endParaRPr lang="ru-RU" sz="2000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Есть ли какие-нибудь интересные комбинации продуктов, которые клиенты часто покупают вместе?</a:t>
            </a:r>
            <a:endParaRPr lang="ru-RU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>
            <a:extLst>
              <a:ext uri="{FF2B5EF4-FFF2-40B4-BE49-F238E27FC236}">
                <a16:creationId xmlns:a16="http://schemas.microsoft.com/office/drawing/2014/main" id="{7E08086F-181E-4A74-9259-CE96A00335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2172" y="692696"/>
            <a:ext cx="6219656" cy="964759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zh-CN" sz="4000" dirty="0">
                <a:solidFill>
                  <a:srgbClr val="FFC000"/>
                </a:solidFill>
              </a:rPr>
              <a:t>Введение в основы баз данных</a:t>
            </a:r>
            <a:endParaRPr lang="en-US" altLang="zh-CN" sz="4000" dirty="0">
              <a:solidFill>
                <a:srgbClr val="FFC000"/>
              </a:solidFill>
            </a:endParaRPr>
          </a:p>
        </p:txBody>
      </p:sp>
      <p:sp>
        <p:nvSpPr>
          <p:cNvPr id="28675" name="Rectangle 5">
            <a:extLst>
              <a:ext uri="{FF2B5EF4-FFF2-40B4-BE49-F238E27FC236}">
                <a16:creationId xmlns:a16="http://schemas.microsoft.com/office/drawing/2014/main" id="{5F735069-289D-4F6A-ACE5-8F92167A24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67644" y="2132856"/>
            <a:ext cx="6408712" cy="35283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Введение в системы баз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Системы управления базами данных (СУБД)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Тип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effectLst/>
              </a:rPr>
              <a:t>Дизайн базы данных</a:t>
            </a:r>
            <a:endParaRPr lang="ru-RU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Рекомендации по проектированию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Компонент систем баз данных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80B1CEB-96C4-4382-BEAB-CDFA64584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577968"/>
            <a:ext cx="5878011" cy="604719"/>
          </a:xfrm>
        </p:spPr>
        <p:txBody>
          <a:bodyPr/>
          <a:lstStyle/>
          <a:p>
            <a:pPr algn="ctr" eaLnBrk="1" hangingPunct="1"/>
            <a:r>
              <a:rPr lang="ru-RU" altLang="zh-CN" dirty="0">
                <a:solidFill>
                  <a:srgbClr val="FFC000"/>
                </a:solidFill>
              </a:rPr>
              <a:t>Дизайн базы данных</a:t>
            </a:r>
            <a:endParaRPr lang="en-US" altLang="zh-CN" dirty="0">
              <a:solidFill>
                <a:srgbClr val="FFC000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8E4609A-3546-423B-8BD1-280FFFB89A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1550" y="6047463"/>
            <a:ext cx="8002587" cy="4651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zh-CN" sz="2800" dirty="0"/>
              <a:t>Very basic level database components</a:t>
            </a:r>
            <a:endParaRPr lang="en-US" altLang="zh-CN" sz="2800" dirty="0"/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D62D6EF5-83EA-41C6-BFF9-C818AD3C1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7272858" cy="403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33D2C62A-1505-46E9-B764-66B5915CF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692696"/>
            <a:ext cx="6696744" cy="648072"/>
          </a:xfrm>
        </p:spPr>
        <p:txBody>
          <a:bodyPr/>
          <a:lstStyle/>
          <a:p>
            <a:pPr algn="ctr" eaLnBrk="1" hangingPunct="1"/>
            <a:r>
              <a:rPr lang="ru-RU" altLang="zh-CN" dirty="0">
                <a:solidFill>
                  <a:srgbClr val="FFC000"/>
                </a:solidFill>
              </a:rPr>
              <a:t>Дизайн базы данных</a:t>
            </a:r>
            <a:endParaRPr lang="en-US" altLang="zh-CN" dirty="0">
              <a:solidFill>
                <a:srgbClr val="FFC000"/>
              </a:solidFill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D783E98-1184-40BF-975C-ADF920C300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088" y="1885286"/>
            <a:ext cx="7018311" cy="471206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Дизайн базы данных связан с тем, как эти компоненты организованы, и это определяет, насколько эффективным будет проектное решение.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Чтобы разработать структуру данных, нам нужно задать себе несколько вопросов, например: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1. Знаем ли мы все поля, которые нам нужно включить, чтобы наши записи и файлы содержали все необходимые данные?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2. Какие поля будет содержать каждая из наших записей.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3. Разрешаем ли мы дублировать поля в записях? Это создаст избыточность данных.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4. Какие записи нужны в файлах? </a:t>
            </a:r>
            <a:endParaRPr lang="ru-RU" dirty="0"/>
          </a:p>
          <a:p>
            <a:pPr eaLnBrk="1" hangingPunct="1">
              <a:lnSpc>
                <a:spcPct val="90000"/>
              </a:lnSpc>
            </a:pPr>
            <a:endParaRPr lang="en-US" altLang="zh-CN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940A7636-83E6-4F52-8905-27A022E5F7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34180" y="692696"/>
            <a:ext cx="6075640" cy="11087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zh-CN" sz="4000" dirty="0">
                <a:solidFill>
                  <a:srgbClr val="FFC000"/>
                </a:solidFill>
              </a:rPr>
              <a:t>Введение в базы данных</a:t>
            </a:r>
            <a:endParaRPr lang="en-US" altLang="zh-CN" sz="4000" dirty="0">
              <a:solidFill>
                <a:srgbClr val="FFC000"/>
              </a:solidFill>
            </a:endParaRPr>
          </a:p>
        </p:txBody>
      </p:sp>
      <p:sp>
        <p:nvSpPr>
          <p:cNvPr id="31747" name="Rectangle 5">
            <a:extLst>
              <a:ext uri="{FF2B5EF4-FFF2-40B4-BE49-F238E27FC236}">
                <a16:creationId xmlns:a16="http://schemas.microsoft.com/office/drawing/2014/main" id="{2D979611-FF67-40C3-BA84-A3A783B008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34180" y="1988840"/>
            <a:ext cx="6566212" cy="43924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Введение в системы баз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Системы управления базами данных (СУБД)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Тип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Дизайн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effectLst/>
              </a:rPr>
              <a:t>Рекомендации по проектированию базы данных</a:t>
            </a:r>
            <a:endParaRPr lang="ru-RU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Компонент систем баз данных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D20E9C-9DA9-4812-B2B7-5DB9372B08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687" y="808057"/>
            <a:ext cx="6075641" cy="532711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C000"/>
                </a:solidFill>
                <a:effectLst/>
              </a:rPr>
              <a:t>Введение в системы баз данных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9F38163-985B-4A80-A37E-F39109AE39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3608" y="2049878"/>
            <a:ext cx="6795720" cy="42594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База данных - это программа, в которой хранится информация, относящаяся к определенной деятельности или цели.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Примеры: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Банку необходимо хранить информацию, относящуюся к счетам клиентов.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Больнице необходимо хранить данные о пациентах и ​​выданных лекарствах,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Университет должен вести учет своих студентов,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Бизнесу интернет-продаж необходимо ..</a:t>
            </a:r>
            <a:endParaRPr lang="ru-RU" dirty="0"/>
          </a:p>
          <a:p>
            <a:pPr eaLnBrk="1" hangingPunct="1"/>
            <a:endParaRPr lang="en-US" altLang="zh-CN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C7D9D26-EC2C-403E-810C-DB52E4684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664" y="692696"/>
            <a:ext cx="6251374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C000"/>
                </a:solidFill>
                <a:effectLst/>
              </a:rPr>
              <a:t>Рекомендации по проектированию базы данных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563C8A1-C264-41BC-B6BF-43767B8C61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5616" y="1628800"/>
            <a:ext cx="7056784" cy="4896544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Зависимость от данных и структурная зависимость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Данные организованы дизайнером в структуру, которая соответствует их применению. Таким образом, существует </a:t>
            </a:r>
            <a:r>
              <a:rPr lang="ru-RU" b="1" dirty="0">
                <a:effectLst/>
              </a:rPr>
              <a:t>структурная зависимость,</a:t>
            </a:r>
            <a:r>
              <a:rPr lang="ru-RU" dirty="0">
                <a:effectLst/>
              </a:rPr>
              <a:t> связанная с данными в базе данных.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Структурная зависимость касается механизма изменения структуры базы данных.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Хороший дизайн базы данных должен гарантировать, что внести необходимые изменения в структуру относительно легко.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Например, добавление поля к существующей файловой структуре.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зависимость от данных</a:t>
            </a:r>
            <a:r>
              <a:rPr lang="ru-RU" dirty="0">
                <a:effectLst/>
              </a:rPr>
              <a:t> и занимается вопросами самих данных, а не структуры.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Например, зависимость данных будет связана с тем, насколько легко изменить поле, скажем, целое на десятичное. </a:t>
            </a:r>
            <a:endParaRPr lang="ru-RU" dirty="0"/>
          </a:p>
          <a:p>
            <a:pPr eaLnBrk="1" hangingPunct="1">
              <a:lnSpc>
                <a:spcPct val="90000"/>
              </a:lnSpc>
            </a:pPr>
            <a:endParaRPr lang="en-US" altLang="zh-CN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A1E0CA7-0064-4018-AAA8-775F8F8F3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2994" y="692696"/>
            <a:ext cx="5878011" cy="532711"/>
          </a:xfrm>
        </p:spPr>
        <p:txBody>
          <a:bodyPr/>
          <a:lstStyle/>
          <a:p>
            <a:pPr algn="ctr" eaLnBrk="1" hangingPunct="1"/>
            <a:r>
              <a:rPr lang="en-GB" altLang="zh-CN" dirty="0">
                <a:solidFill>
                  <a:srgbClr val="FFC000"/>
                </a:solidFill>
              </a:rPr>
              <a:t>Database design considerations</a:t>
            </a:r>
            <a:endParaRPr lang="en-US" altLang="zh-CN" dirty="0">
              <a:solidFill>
                <a:srgbClr val="FFC000"/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B097129-E564-40C6-BC56-BF480A43E7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04672" y="1885286"/>
            <a:ext cx="6795720" cy="464005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Избыточность данных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Избыточность данных, пожалуй, самая распространенная проблема при проектировании </a:t>
            </a:r>
            <a:r>
              <a:rPr lang="kk-KZ" dirty="0"/>
              <a:t>БД</a:t>
            </a:r>
            <a:r>
              <a:rPr lang="ru-RU" dirty="0">
                <a:effectLst/>
              </a:rPr>
              <a:t>. Это означает, что одни и те же данные хранятся в нескольких местах. Например, адрес студента хранится в финансовом файле, а также в файле результатов зачисления и экзаменов.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Хороший дизайн базы данных гарантирует, что данные не будут дублироваться подобным образом. Это сэкономит место для хранения (памяти), а также повысит скорость доступа к данным и их обработки.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целостность данных</a:t>
            </a:r>
            <a:r>
              <a:rPr lang="ru-RU" dirty="0">
                <a:effectLst/>
              </a:rPr>
              <a:t> относится к согласованности данных, которые дублируются.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Например, если наш дизайн требует, чтобы мы поддерживали адрес электронной почты студента в нескольких разных местах, то неспособность обновить изменение адреса электронной почты во всех местах приведет к несогласованности данных. </a:t>
            </a:r>
            <a:endParaRPr lang="ru-RU" dirty="0"/>
          </a:p>
          <a:p>
            <a:pPr eaLnBrk="1" hangingPunct="1">
              <a:lnSpc>
                <a:spcPct val="90000"/>
              </a:lnSpc>
            </a:pPr>
            <a:endParaRPr lang="en-US" altLang="zh-CN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32E2E97-8CB6-43F6-B816-E5A004110A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664" y="620689"/>
            <a:ext cx="6291665" cy="93610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FFC000"/>
                </a:solidFill>
                <a:effectLst/>
              </a:rPr>
              <a:t>Рекомендации по проектированию базы данных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2A4259C-399A-4288-8F98-A291B21FC7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87624" y="1988840"/>
            <a:ext cx="7056784" cy="439248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Аномалии данных 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b="1" dirty="0">
                <a:effectLst/>
              </a:rPr>
              <a:t>Аномалии модификации</a:t>
            </a:r>
            <a:r>
              <a:rPr lang="ru-RU" dirty="0">
                <a:effectLst/>
              </a:rPr>
              <a:t> , </a:t>
            </a:r>
            <a:r>
              <a:rPr lang="ru-RU" b="1" dirty="0">
                <a:effectLst/>
              </a:rPr>
              <a:t>вставки</a:t>
            </a:r>
            <a:r>
              <a:rPr lang="ru-RU" dirty="0">
                <a:effectLst/>
              </a:rPr>
              <a:t> и </a:t>
            </a:r>
            <a:r>
              <a:rPr lang="ru-RU" b="1" dirty="0">
                <a:effectLst/>
              </a:rPr>
              <a:t>удаления</a:t>
            </a:r>
            <a:r>
              <a:rPr lang="ru-RU" dirty="0">
                <a:effectLst/>
              </a:rPr>
              <a:t> относятся к данным во взаимосвязи "один ко многим". Например, у многих учеников есть один личный наставник. Таким образом, это отношение «один ко многим», и в базе данных будет храниться запись с указанием личного репетитора для каждого ученика. Если номер телефона репетитора изменится, поскольку связь является взаимно однозначной, все файлы учеников должны быть обновлены этой новой информацией. Невозможность обновления приведет к аномалии данных, которая в данном случае называется </a:t>
            </a:r>
            <a:r>
              <a:rPr lang="ru-RU" b="1" dirty="0">
                <a:effectLst/>
              </a:rPr>
              <a:t>аномалией модификации</a:t>
            </a:r>
            <a:r>
              <a:rPr lang="ru-RU" dirty="0">
                <a:effectLst/>
              </a:rPr>
              <a:t> 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Точно так же мы сталкиваемся с проблемами, например, с добавлением нового репетитора, когда это необходимо, и удалением старого репетитора. Все файлы студентов должны быть обновлены соответствующим образом, и невыполнение этого приведет к </a:t>
            </a:r>
            <a:r>
              <a:rPr lang="ru-RU" b="1" dirty="0">
                <a:effectLst/>
              </a:rPr>
              <a:t>аномалии вставки</a:t>
            </a:r>
            <a:r>
              <a:rPr lang="ru-RU" dirty="0">
                <a:effectLst/>
              </a:rPr>
              <a:t> или, наоборот, </a:t>
            </a:r>
            <a:r>
              <a:rPr lang="ru-RU" b="1" dirty="0">
                <a:effectLst/>
              </a:rPr>
              <a:t>аномалии удаления.</a:t>
            </a:r>
            <a:endParaRPr lang="ru-RU" dirty="0"/>
          </a:p>
          <a:p>
            <a:pPr eaLnBrk="1" hangingPunct="1">
              <a:lnSpc>
                <a:spcPct val="90000"/>
              </a:lnSpc>
            </a:pPr>
            <a:endParaRPr lang="en-US" altLang="zh-CN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C900A7A9-343F-4CC5-A5C4-DA361161F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62172" y="692696"/>
            <a:ext cx="6219656" cy="103676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kk-KZ" altLang="zh-CN" sz="4000" dirty="0">
                <a:solidFill>
                  <a:srgbClr val="FFC000"/>
                </a:solidFill>
              </a:rPr>
              <a:t>Введение в основы баз данных</a:t>
            </a:r>
            <a:endParaRPr lang="en-US" altLang="zh-CN" sz="4000" dirty="0">
              <a:solidFill>
                <a:srgbClr val="FFC000"/>
              </a:solidFill>
            </a:endParaRPr>
          </a:p>
        </p:txBody>
      </p:sp>
      <p:sp>
        <p:nvSpPr>
          <p:cNvPr id="35843" name="Rectangle 5">
            <a:extLst>
              <a:ext uri="{FF2B5EF4-FFF2-40B4-BE49-F238E27FC236}">
                <a16:creationId xmlns:a16="http://schemas.microsoft.com/office/drawing/2014/main" id="{713E5509-B1EC-4CFE-A961-133A18E309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75656" y="2132856"/>
            <a:ext cx="6363672" cy="39170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Введение в системы баз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Системы управления базами данных (СУБД)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Тип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Дизайн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Рекомендации по проектированию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effectLst/>
              </a:rPr>
              <a:t>Компоненты систем баз данных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DB73A693-FD00-4E86-B491-580052C9CD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664" y="692696"/>
            <a:ext cx="6291664" cy="11925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kk-KZ" altLang="zh-CN" sz="4000" dirty="0">
                <a:solidFill>
                  <a:srgbClr val="FFC000"/>
                </a:solidFill>
              </a:rPr>
              <a:t>Компоненты систем баз данных</a:t>
            </a:r>
            <a:endParaRPr lang="en-US" altLang="zh-CN" sz="4000" dirty="0">
              <a:solidFill>
                <a:srgbClr val="FFC000"/>
              </a:solidFill>
            </a:endParaRPr>
          </a:p>
        </p:txBody>
      </p:sp>
      <p:pic>
        <p:nvPicPr>
          <p:cNvPr id="36867" name="Picture 4">
            <a:extLst>
              <a:ext uri="{FF2B5EF4-FFF2-40B4-BE49-F238E27FC236}">
                <a16:creationId xmlns:a16="http://schemas.microsoft.com/office/drawing/2014/main" id="{0F0B5B32-4604-46E8-8D44-F6D8D48E97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675" y="2204864"/>
            <a:ext cx="5472112" cy="4392612"/>
          </a:xfrm>
          <a:noFill/>
        </p:spPr>
      </p:pic>
      <p:pic>
        <p:nvPicPr>
          <p:cNvPr id="36868" name="Picture 5">
            <a:extLst>
              <a:ext uri="{FF2B5EF4-FFF2-40B4-BE49-F238E27FC236}">
                <a16:creationId xmlns:a16="http://schemas.microsoft.com/office/drawing/2014/main" id="{AC070AB7-D8C0-486B-9B5D-040BAD46B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204864"/>
            <a:ext cx="22352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EC9ED2E-1A1A-4FE7-B090-C4226A52B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672" y="808057"/>
            <a:ext cx="6408711" cy="74873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kk-KZ" altLang="zh-CN" sz="4000" dirty="0">
                <a:solidFill>
                  <a:srgbClr val="FFC000"/>
                </a:solidFill>
              </a:rPr>
              <a:t>Введение в базы данных</a:t>
            </a:r>
            <a:endParaRPr lang="en-US" altLang="zh-CN" sz="4000" dirty="0">
              <a:solidFill>
                <a:srgbClr val="FFC000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E0A8249-7305-4D2A-8158-916A8BBBFF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3608" y="2049878"/>
            <a:ext cx="7200800" cy="4259442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База данных включает инструменты, помогающие организовать и поддерживать данные. 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Инженер-проектировщик базы данных должен знать и уметь использовать эти инструменты, чтобы сделать базу данных эффективной и точной.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В правильно спроектированной базе данных информация обновляется один раз, а все остальные ее появления в базе данных будут обновляться автоматически.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>
                <a:effectLst/>
              </a:rPr>
              <a:t>Основным требованием к любой системе баз данных является способность эффективно генерировать, хранить и извлекать данные.</a:t>
            </a:r>
            <a:endParaRPr lang="ru-RU" sz="2800" dirty="0"/>
          </a:p>
          <a:p>
            <a:pPr eaLnBrk="1" hangingPunct="1">
              <a:lnSpc>
                <a:spcPct val="80000"/>
              </a:lnSpc>
            </a:pPr>
            <a:endParaRPr lang="en-US" altLang="zh-CN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ED3C474-966A-4CDB-9D5A-25EE7BED15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635926"/>
            <a:ext cx="6474536" cy="11523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kk-KZ" altLang="zh-CN" sz="4000" dirty="0">
                <a:solidFill>
                  <a:srgbClr val="FFC000"/>
                </a:solidFill>
              </a:rPr>
              <a:t>Основные компоненты системы баз данных</a:t>
            </a:r>
            <a:endParaRPr lang="en-US" altLang="zh-CN" sz="4000" dirty="0">
              <a:solidFill>
                <a:srgbClr val="FFC000"/>
              </a:solidFill>
            </a:endParaRPr>
          </a:p>
        </p:txBody>
      </p:sp>
      <p:pic>
        <p:nvPicPr>
          <p:cNvPr id="6147" name="Picture 4">
            <a:extLst>
              <a:ext uri="{FF2B5EF4-FFF2-40B4-BE49-F238E27FC236}">
                <a16:creationId xmlns:a16="http://schemas.microsoft.com/office/drawing/2014/main" id="{D523F575-B7C2-455E-8820-8FD6F847B2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7824" y="2197867"/>
            <a:ext cx="6767512" cy="3448050"/>
          </a:xfrm>
          <a:noFill/>
        </p:spPr>
      </p:pic>
      <p:sp>
        <p:nvSpPr>
          <p:cNvPr id="6148" name="Text Box 6">
            <a:extLst>
              <a:ext uri="{FF2B5EF4-FFF2-40B4-BE49-F238E27FC236}">
                <a16:creationId xmlns:a16="http://schemas.microsoft.com/office/drawing/2014/main" id="{2F3AF986-A0C2-4153-B7EE-24851A320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5300663"/>
            <a:ext cx="698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ru-RU"/>
          </a:p>
        </p:txBody>
      </p:sp>
      <p:sp>
        <p:nvSpPr>
          <p:cNvPr id="6149" name="Text Box 7">
            <a:extLst>
              <a:ext uri="{FF2B5EF4-FFF2-40B4-BE49-F238E27FC236}">
                <a16:creationId xmlns:a16="http://schemas.microsoft.com/office/drawing/2014/main" id="{438B5172-3780-4330-9C0B-9049B98D7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5685383"/>
            <a:ext cx="70568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dirty="0">
                <a:effectLst/>
              </a:rPr>
              <a:t>Для преобразования данных в полезную информацию необходим набор программных инструментов, SQL, </a:t>
            </a:r>
            <a:r>
              <a:rPr lang="ru-RU" dirty="0" err="1">
                <a:effectLst/>
              </a:rPr>
              <a:t>Form</a:t>
            </a:r>
            <a:r>
              <a:rPr lang="ru-RU" dirty="0">
                <a:effectLst/>
              </a:rPr>
              <a:t> и т. </a:t>
            </a:r>
            <a:r>
              <a:rPr lang="ru-RU" dirty="0"/>
              <a:t>д</a:t>
            </a:r>
            <a:r>
              <a:rPr lang="ru-RU" dirty="0">
                <a:effectLst/>
              </a:rPr>
              <a:t>.</a:t>
            </a:r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1FF7E225-BD1B-4569-8342-821A65158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1680" y="692696"/>
            <a:ext cx="6219657" cy="72007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kk-KZ" altLang="zh-CN" sz="4000" dirty="0">
                <a:solidFill>
                  <a:srgbClr val="FFC000"/>
                </a:solidFill>
              </a:rPr>
              <a:t>Введение в базы данных</a:t>
            </a:r>
            <a:endParaRPr lang="en-US" altLang="zh-CN" sz="4000" dirty="0">
              <a:solidFill>
                <a:srgbClr val="FFC000"/>
              </a:solidFill>
            </a:endParaRP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853BECD9-4CB9-40B1-B348-4D921B17C7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03648" y="2049878"/>
            <a:ext cx="6435680" cy="40000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Введение в системы баз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0000"/>
                </a:solidFill>
                <a:effectLst/>
              </a:rPr>
              <a:t>Системы управления базами данных (СУБД)</a:t>
            </a:r>
            <a:endParaRPr lang="ru-RU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Тип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Дизайн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Рекомендации по проектированию базы данных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Компонент систем баз данных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DEA708A-F0C8-4A27-BE1B-C22D6B0D9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2" y="647326"/>
            <a:ext cx="6480720" cy="9529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  <a:effectLst/>
              </a:rPr>
              <a:t>Системы управления базами данных (СУБД)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3FA4A07-7091-4984-A56B-6ABD99B120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1600" y="1700808"/>
            <a:ext cx="3888432" cy="43497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dirty="0">
                <a:solidFill>
                  <a:srgbClr val="FF0000"/>
                </a:solidFill>
                <a:effectLst/>
              </a:rPr>
              <a:t>СУБД</a:t>
            </a:r>
            <a:r>
              <a:rPr lang="ru-RU" sz="2800" dirty="0">
                <a:effectLst/>
              </a:rPr>
              <a:t> - это набор программ, предоставляемых поставщиком, которые позволяют получать доступ к данным, фильтровать и в целом эффективно обрабатывать их, чтобы предоставить полезную информацию для пользователя.</a:t>
            </a:r>
            <a:endParaRPr lang="en-US" altLang="zh-CN" sz="2800" dirty="0"/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4A1CA9DA-97B3-44D2-8A46-0CD99D8B0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874872"/>
            <a:ext cx="4346575" cy="4001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7728FB-B46F-497C-92D1-583F00412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98176" y="692696"/>
            <a:ext cx="6147648" cy="93610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FFC000"/>
                </a:solidFill>
                <a:effectLst/>
              </a:rPr>
              <a:t>Системы управления базами данных (СУБД)</a:t>
            </a:r>
            <a:br>
              <a:rPr lang="ru-RU" sz="2800" b="1" dirty="0">
                <a:effectLst/>
              </a:rPr>
            </a:br>
            <a:endParaRPr lang="en-US" altLang="zh-CN" sz="4000" dirty="0">
              <a:solidFill>
                <a:srgbClr val="FFC000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44B1EF1-754B-4D9F-825E-C557C03CBD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3608" y="1988840"/>
            <a:ext cx="6795720" cy="4061104"/>
          </a:xfrm>
        </p:spPr>
        <p:txBody>
          <a:bodyPr>
            <a:normAutofit fontScale="4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4500" dirty="0">
                <a:effectLst/>
              </a:rPr>
              <a:t>В принципе, пользователь сгенерирует вопрос (запрос), а СУБД будет искать ответ, который будет возвращен пользователю.</a:t>
            </a:r>
            <a:endParaRPr lang="ru-RU" sz="45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4500" dirty="0">
                <a:effectLst/>
              </a:rPr>
              <a:t>СУБД будет включать дополнительные инструменты для предоставления графических пользовательских интерфейсов и программ генерации отчетов для облегчения доставки информации пользователю.</a:t>
            </a:r>
            <a:endParaRPr lang="ru-RU" sz="45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4500" dirty="0">
                <a:effectLst/>
              </a:rPr>
              <a:t>Он также предоставит инструменты для создания, редактирования, обработки и изменения данных, а также для программирования базы данных. SQL - это стандартный язык для доступа к реляционным базам данных.</a:t>
            </a:r>
            <a:endParaRPr lang="ru-RU" sz="4500" dirty="0"/>
          </a:p>
          <a:p>
            <a:pPr eaLnBrk="1" hangingPunct="1">
              <a:lnSpc>
                <a:spcPct val="90000"/>
              </a:lnSpc>
            </a:pPr>
            <a:endParaRPr lang="en-US" altLang="zh-CN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9D43791-1928-4005-8BE2-6A29452E7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673" y="692697"/>
            <a:ext cx="621965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C000"/>
                </a:solidFill>
                <a:effectLst/>
              </a:rPr>
              <a:t>Что такое система управления базами данных?</a:t>
            </a:r>
            <a:br>
              <a:rPr lang="ru-RU" b="1" dirty="0">
                <a:effectLst/>
              </a:rPr>
            </a:b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A771CFA-FD1B-4EFD-A464-84164473DB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640" y="1916832"/>
            <a:ext cx="6912768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effectLst/>
              </a:rPr>
              <a:t>Система управления базами данных (СУБД) - это программа, которая управляет базой данных:</a:t>
            </a:r>
            <a:endParaRPr lang="ru-RU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</a:rPr>
              <a:t>Поддерживает язык доступа высокого уровня (например, SQL).</a:t>
            </a:r>
            <a:endParaRPr lang="ru-RU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</a:rPr>
              <a:t>Приложение описывает доступ к базе данных на этом языке.</a:t>
            </a:r>
            <a:endParaRPr lang="ru-RU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</a:rPr>
              <a:t>СУБД интерпретирует операторы языка для выполнения запрошенного доступа к базе данных.</a:t>
            </a:r>
            <a:endParaRPr lang="ru-RU" sz="1800" dirty="0"/>
          </a:p>
          <a:p>
            <a:pPr eaLnBrk="1" hangingPunct="1"/>
            <a:endParaRPr lang="en-US" alt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Мэдисон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Мэдисон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эдисон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Мэдисон</Template>
  <TotalTime>381</TotalTime>
  <Words>1914</Words>
  <Application>Microsoft Office PowerPoint</Application>
  <PresentationFormat>Экран (4:3)</PresentationFormat>
  <Paragraphs>172</Paragraphs>
  <Slides>34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1" baseType="lpstr">
      <vt:lpstr>Arial</vt:lpstr>
      <vt:lpstr>MS Shell Dlg 2</vt:lpstr>
      <vt:lpstr>Times New Roman</vt:lpstr>
      <vt:lpstr>Wingdings</vt:lpstr>
      <vt:lpstr>Wingdings 3</vt:lpstr>
      <vt:lpstr>Мэдисон</vt:lpstr>
      <vt:lpstr>Microsoft Graph Chart</vt:lpstr>
      <vt:lpstr>Лекция 1</vt:lpstr>
      <vt:lpstr>Введение в базы данных</vt:lpstr>
      <vt:lpstr>Введение в системы баз данных</vt:lpstr>
      <vt:lpstr>Введение в базы данных</vt:lpstr>
      <vt:lpstr>Основные компоненты системы баз данных</vt:lpstr>
      <vt:lpstr>Введение в базы данных</vt:lpstr>
      <vt:lpstr>Системы управления базами данных (СУБД)</vt:lpstr>
      <vt:lpstr>Системы управления базами данных (СУБД) </vt:lpstr>
      <vt:lpstr>Что такое система управления базами данных? </vt:lpstr>
      <vt:lpstr>Примеры SQL</vt:lpstr>
      <vt:lpstr>Введение в основы базы данных</vt:lpstr>
      <vt:lpstr>Types of Database</vt:lpstr>
      <vt:lpstr>Типы баз данных</vt:lpstr>
      <vt:lpstr>Решения Microsoft для многопользовательского рынка </vt:lpstr>
      <vt:lpstr>Классификация по местонахождению</vt:lpstr>
      <vt:lpstr>Классификация по местонахождению - Распределенная база данных</vt:lpstr>
      <vt:lpstr>Классификация по местонахождению Распределенная база данных</vt:lpstr>
      <vt:lpstr>Классификация по типу</vt:lpstr>
      <vt:lpstr>Классификация по типу</vt:lpstr>
      <vt:lpstr>Что такое транзакция?</vt:lpstr>
      <vt:lpstr>Что такое система обработки транзакций?</vt:lpstr>
      <vt:lpstr>Система обработки транзакций</vt:lpstr>
      <vt:lpstr>OLTP  vs.  OLAP</vt:lpstr>
      <vt:lpstr>OLAP</vt:lpstr>
      <vt:lpstr>Examples - Supermarket</vt:lpstr>
      <vt:lpstr>Введение в основы баз данных</vt:lpstr>
      <vt:lpstr>Дизайн базы данных</vt:lpstr>
      <vt:lpstr>Дизайн базы данных</vt:lpstr>
      <vt:lpstr>Введение в базы данных</vt:lpstr>
      <vt:lpstr>Рекомендации по проектированию базы данных</vt:lpstr>
      <vt:lpstr>Database design considerations</vt:lpstr>
      <vt:lpstr>Рекомендации по проектированию базы данных</vt:lpstr>
      <vt:lpstr>Введение в основы баз данных</vt:lpstr>
      <vt:lpstr>Компоненты систем баз данных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 Introduction</dc:title>
  <dc:creator>Fisheye</dc:creator>
  <cp:lastModifiedBy>Карюкин Владислав</cp:lastModifiedBy>
  <cp:revision>30</cp:revision>
  <dcterms:created xsi:type="dcterms:W3CDTF">2009-09-24T20:23:37Z</dcterms:created>
  <dcterms:modified xsi:type="dcterms:W3CDTF">2021-01-25T05:48:30Z</dcterms:modified>
</cp:coreProperties>
</file>